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6" y="57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100000" t="150000" r="100000" b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 sz="180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non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2" spcCol="27432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94AD42-4C97-481C-961B-C50AC4E3B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100000" t="150000" r="100000" b="3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>
              <a:defRPr sz="1000">
                <a:solidFill>
                  <a:schemeClr val="tx2"/>
                </a:solidFill>
              </a:defRPr>
            </a:lvl1pPr>
            <a:extLst/>
          </a:lstStyle>
          <a:p>
            <a:fld id="{C14D5A5F-58E8-494D-8C94-9DA7F21E411F}" type="datetimeFigureOut">
              <a:rPr lang="en-US" smtClean="0"/>
              <a:pPr/>
              <a:t>8/27/2013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0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pPr algn="r"/>
            <a:fld id="{D994AD42-4C97-481C-961B-C50AC4E3BC7C}" type="slidenum">
              <a:rPr lang="en-US" smtClean="0"/>
              <a:pPr algn="r"/>
              <a:t>‹#›</a:t>
            </a:fld>
            <a:endParaRPr lang="en-US" sz="110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latinLnBrk="0">
        <a:spcBef>
          <a:spcPct val="0"/>
        </a:spcBef>
        <a:buNone/>
        <a:defRPr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latinLnBrk="0">
        <a:spcBef>
          <a:spcPts val="600"/>
        </a:spcBef>
        <a:buClr>
          <a:schemeClr val="tx2"/>
        </a:buClr>
        <a:buSzPct val="73000"/>
        <a:buFont typeface="Wingdings 2"/>
        <a:buChar char=""/>
        <a:defRPr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latinLnBrk="0">
        <a:spcBef>
          <a:spcPts val="500"/>
        </a:spcBef>
        <a:buClr>
          <a:schemeClr val="accent4"/>
        </a:buClr>
        <a:buSzPct val="80000"/>
        <a:buFont typeface="Wingdings 2"/>
        <a:buChar char=""/>
        <a:defRPr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latinLnBrk="0">
        <a:spcBef>
          <a:spcPts val="400"/>
        </a:spcBef>
        <a:buClr>
          <a:schemeClr val="accent4"/>
        </a:buClr>
        <a:buSzPct val="60000"/>
        <a:buFont typeface="Wingdings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latinLnBrk="0">
        <a:spcBef>
          <a:spcPct val="20000"/>
        </a:spcBef>
        <a:buClr>
          <a:schemeClr val="accent4"/>
        </a:buClr>
        <a:buSzPct val="80000"/>
        <a:buFont typeface="Wingdings 2"/>
        <a:buChar char=""/>
        <a:defRPr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latinLnBrk="0">
        <a:spcBef>
          <a:spcPts val="400"/>
        </a:spcBef>
        <a:buClr>
          <a:schemeClr val="accent4"/>
        </a:buClr>
        <a:buSzPct val="70000"/>
        <a:buFont typeface="Wingdings"/>
        <a:buChar char="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latinLnBrk="0">
        <a:spcBef>
          <a:spcPts val="400"/>
        </a:spcBef>
        <a:buClr>
          <a:schemeClr val="accent4"/>
        </a:buClr>
        <a:buSzPct val="80000"/>
        <a:buFont typeface="Wingdings 2"/>
        <a:buChar char=""/>
        <a:defRPr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latinLnBrk="0">
        <a:spcBef>
          <a:spcPct val="20000"/>
        </a:spcBef>
        <a:buClr>
          <a:schemeClr val="accent4"/>
        </a:buClr>
        <a:buSzPct val="80000"/>
        <a:buFont typeface="Wingdings 2"/>
        <a:buChar char="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latinLnBrk="0">
        <a:spcBef>
          <a:spcPts val="300"/>
        </a:spcBef>
        <a:buClr>
          <a:schemeClr val="accent4"/>
        </a:buClr>
        <a:buSzPct val="100000"/>
        <a:buChar char="•"/>
        <a:defRPr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latinLnBrk="0">
        <a:spcBef>
          <a:spcPct val="20000"/>
        </a:spcBef>
        <a:buClr>
          <a:schemeClr val="accent4"/>
        </a:buClr>
        <a:buSzPct val="100000"/>
        <a:buFont typeface="Wingdings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Alpine Ski House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Seasonal Results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Seasonal Highlights</a:t>
            </a:r>
            <a:r>
              <a:rPr lang="en-US" smtClean="0"/>
              <a:t>: </a:t>
            </a:r>
            <a:r>
              <a:rPr lang="en-US" smtClean="0"/>
              <a:t>2013-2014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Y2Y revenues up 15%</a:t>
            </a:r>
          </a:p>
          <a:p>
            <a:r>
              <a:rPr lang="en-US" dirty="0" smtClean="0"/>
              <a:t>Operating expenses remained flat</a:t>
            </a:r>
          </a:p>
          <a:p>
            <a:r>
              <a:rPr lang="en-US" dirty="0" smtClean="0"/>
              <a:t>Only 5% employee turnover</a:t>
            </a:r>
          </a:p>
          <a:p>
            <a:r>
              <a:rPr lang="en-US" dirty="0" smtClean="0"/>
              <a:t>Restaurant operations offset ski-lift downturn</a:t>
            </a:r>
          </a:p>
          <a:p>
            <a:r>
              <a:rPr lang="en-US" dirty="0" smtClean="0"/>
              <a:t>Improvement loans paid off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2013-2014 Seasonal Revenues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7B2F6B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100000" t="10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35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Trebuchet MS</vt:lpstr>
      <vt:lpstr>Wingdings</vt:lpstr>
      <vt:lpstr>Wingdings 2</vt:lpstr>
      <vt:lpstr>Opulent</vt:lpstr>
      <vt:lpstr>Alpine Ski House</vt:lpstr>
      <vt:lpstr>Seasonal Highlights: 2013-2014</vt:lpstr>
      <vt:lpstr>2013-2014 Seasonal Revenues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Alpine Ski House</dc:title>
  <dc:creator>Tim Huddleston</dc:creator>
  <cp:lastModifiedBy>Gambrel, Bryan - Indianapolis</cp:lastModifiedBy>
  <cp:revision>9</cp:revision>
  <dcterms:created xsi:type="dcterms:W3CDTF">2006-11-17T14:48:52Z</dcterms:created>
  <dcterms:modified xsi:type="dcterms:W3CDTF">2013-08-27T16:07:02Z</dcterms:modified>
</cp:coreProperties>
</file>